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9BEB180-19CC-47F1-A309-72D5BC334507}" type="datetime1">
              <a:rPr lang="ru-RU" smtClean="0"/>
              <a:t>05.11.2021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9202738-DEA3-43E2-9BD3-FD8B77FC15C4}" type="datetime1">
              <a:rPr lang="ru-RU" smtClean="0"/>
              <a:t>05.11.2021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  <a:endParaRPr lang="en-US"/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Прямоугольник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Прямоугольник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Прямоугольник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 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AB8DF40B-E982-4DFB-91AD-59A5FF96AF00}" type="datetime1">
              <a:rPr lang="ru-RU" smtClean="0"/>
              <a:t>05.11.2021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F900B9-B592-49C5-9655-F636F8B1A562}" type="datetime1">
              <a:rPr lang="ru-RU" smtClean="0"/>
              <a:t>05.11.2021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83C84E-16EE-448C-B431-974328684075}" type="datetime1">
              <a:rPr lang="ru-RU" smtClean="0"/>
              <a:t>05.11.2021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35153C-59C4-478F-A345-FF37863CA249}" type="datetime1">
              <a:rPr lang="ru-RU" smtClean="0"/>
              <a:t>05.11.2021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Прямоугольник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Прямоугольник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Прямоугольник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8C2D2992-43D3-416A-83DD-60D544681F63}" type="datetime1">
              <a:rPr lang="ru-RU" smtClean="0"/>
              <a:t>05.11.2021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409D2C-C81D-4912-AB58-D50EFC9B2C55}" type="datetime1">
              <a:rPr lang="ru-RU" smtClean="0"/>
              <a:t>05.11.2021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337E7E-61C5-4FD1-B8D2-3DA35E38C315}" type="datetime1">
              <a:rPr lang="ru-RU" smtClean="0"/>
              <a:t>05.11.2021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690806-D884-43EA-881C-BB0DA8DDEA1D}" type="datetime1">
              <a:rPr lang="ru-RU" smtClean="0"/>
              <a:t>05.11.2021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008502-60EC-4CB1-9CE0-82402654EF3E}" type="datetime1">
              <a:rPr lang="ru-RU" smtClean="0"/>
              <a:t>05.11.2021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CE35CCF5-0E78-4D1A-8B5C-B1B3C40B4557}" type="datetime1">
              <a:rPr lang="ru-RU" smtClean="0"/>
              <a:t>05.11.2021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67D66DAB-B9EF-4248-9D5F-FFE865F4F7BE}" type="datetime1">
              <a:rPr lang="ru-RU" smtClean="0"/>
              <a:t>05.11.2021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Прямоугольник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Прямоугольник 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" dirty="0"/>
              <a:t>Стиль образца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78CB799-D078-4305-80AD-4D92C6540255}" type="datetime1">
              <a:rPr lang="ru-RU" smtClean="0"/>
              <a:t>05.11.2021</a:t>
            </a:fld>
            <a:endParaRPr lang="en-US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рупный план логотипа&#10;&#10;Автоматически созданное описание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-143114"/>
            <a:ext cx="12191979" cy="6857990"/>
          </a:xfrm>
          <a:prstGeom prst="rect">
            <a:avLst/>
          </a:prstGeom>
        </p:spPr>
      </p:pic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170093"/>
            <a:ext cx="4775075" cy="1630907"/>
          </a:xfrm>
        </p:spPr>
        <p:txBody>
          <a:bodyPr rtlCol="0">
            <a:normAutofit/>
          </a:bodyPr>
          <a:lstStyle/>
          <a:p>
            <a:pPr algn="l"/>
            <a:r>
              <a:rPr lang="ru-RU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От административно-командной системы </a:t>
            </a:r>
            <a:br>
              <a:rPr lang="ru-RU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ru-RU" sz="2400" b="0" i="0" u="none" strike="noStrike" baseline="0" dirty="0">
                <a:latin typeface="Arial" panose="020B0604020202020204" pitchFamily="34" charset="0"/>
              </a:rPr>
            </a:br>
            <a:r>
              <a:rPr lang="ru-RU" sz="24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к психологии вовлеченности</a:t>
            </a:r>
            <a:endParaRPr lang="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br>
              <a:rPr lang="ru" sz="1400" dirty="0">
                <a:solidFill>
                  <a:schemeClr val="tx1"/>
                </a:solidFill>
              </a:rPr>
            </a:br>
            <a:r>
              <a:rPr lang="ru" sz="1400" dirty="0">
                <a:solidFill>
                  <a:schemeClr val="tx1"/>
                </a:solidFill>
              </a:rPr>
              <a:t>Информационно-продюсерский центр ОППЛ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3EA69D4-8EFF-4CBA-881D-59B651EE7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008502-60EC-4CB1-9CE0-82402654EF3E}" type="datetime1">
              <a:rPr lang="ru-RU" smtClean="0"/>
              <a:t>05.11.2021</a:t>
            </a:fld>
            <a:endParaRPr lang="en-US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3C711531-E384-462F-8D9B-DBAF75F06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7956A0-236D-4046-B138-2BC82A951625}"/>
              </a:ext>
            </a:extLst>
          </p:cNvPr>
          <p:cNvSpPr txBox="1"/>
          <p:nvPr/>
        </p:nvSpPr>
        <p:spPr>
          <a:xfrm>
            <a:off x="3048663" y="2602915"/>
            <a:ext cx="6094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Информационно-продюсерский центр ОППЛ</a:t>
            </a:r>
          </a:p>
          <a:p>
            <a:pPr algn="ctr"/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ноябрь 2021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96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64E5A1-E32E-47FE-A38B-A8EFB5C4D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sz="24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Пороки административно-командной системы в организации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F68AC3-58D2-4CF0-932F-2C3525E14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0" i="0" u="none" strike="noStrike" baseline="0" dirty="0">
                <a:latin typeface="Arial" panose="020B0604020202020204" pitchFamily="34" charset="0"/>
              </a:rPr>
              <a:t>Нет уважения со стороны сотрудника к технологической основе производственной деятельности • Нет уважения сотрудника к своей роли в организации; руководство вынуждено брать на себя работу подчиненных • Сотрудник не вовлечен в поиск оптимальных способов действия, он действует формально • Отсутствует стремление к самоконтролю и к повышению качества (безошибочности) своего труда • Нет личной ответственности за производимый продукт (результат) деятельности • Отсутствует коллективная приобщенность к принятым в организации решениям; решения (планы) не интериоризированы членами коллектива • Коллективы не чувствуют свою роль в выдвижении лидеров, они не воспринимают их в качестве своих • Отсутствует реальный обмен информацией между представителями различных «этажей» организационной структуры • Нет методологии получения данных для оценки эффективности сотрудника.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EB06A1-BC6B-427D-850C-5A2A5F8F0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F19E00E-01B6-4AB5-8EBE-1EF238C0C077}" type="datetime1">
              <a:rPr lang="ru-RU" smtClean="0"/>
              <a:t>05.11.2021</a:t>
            </a:fld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1A2B628-27AA-437B-906F-9CCCD2787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6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F1FE0E-5A19-4607-B2B7-7F7060EB7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Вовлеченность – это больше чем мотивация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4AEA98-7F55-4912-A0B9-5D11E1955D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Пирамида Маслоу (1940-е) – «все устроены одинаково»</a:t>
            </a: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МакГрегор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– два типа людей с разной мотивацией </a:t>
            </a:r>
            <a:b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X –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исполнители,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Y –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предприниматели</a:t>
            </a:r>
            <a:b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То, что хорошо для X, убивает Y и наоборот</a:t>
            </a:r>
            <a:b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На основе развития этого подхода было придумано много схем мотивации…</a:t>
            </a:r>
            <a:b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sz="1800" b="0" i="0" u="none" strike="noStrike" baseline="0" dirty="0">
                <a:solidFill>
                  <a:srgbClr val="006599"/>
                </a:solidFill>
              </a:rPr>
              <a:t></a:t>
            </a:r>
            <a:br>
              <a:rPr lang="ru-RU" sz="1800" b="0" i="0" u="none" strike="noStrike" baseline="0" dirty="0">
                <a:solidFill>
                  <a:srgbClr val="006599"/>
                </a:solidFill>
              </a:rPr>
            </a:b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1CE078-96E9-413D-A4C6-42BE00CDDE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Райнхард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Шпренгер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«Мифы мотивации» (1991) показал, что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все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популярные схемы мотивации приводят к деградации в долгую </a:t>
            </a: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Михай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Чиксентмихайи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(1990) – «состояние потока» деятельности</a:t>
            </a:r>
            <a:b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Ты делаешь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свое дело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по своему решению, а не по чужому</a:t>
            </a:r>
          </a:p>
          <a:p>
            <a:r>
              <a:rPr lang="ru-RU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Организация работы не мешает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входить в состояние потока и действовать</a:t>
            </a:r>
            <a:b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B17160-848C-4DAB-8DFD-0882F851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BF3671-D734-4F76-B764-89B64C716DA1}" type="datetime1">
              <a:rPr lang="ru-RU" smtClean="0"/>
              <a:t>05.11.2021</a:t>
            </a:fld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DDD2C0-0C77-47FB-83D5-956009656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92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88D659-8377-417D-B446-FB735BD2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D39FEB-1CBB-4426-8CAB-097AB9EA37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b="0" i="1" u="none" strike="noStrike" baseline="0" dirty="0">
                <a:highlight>
                  <a:srgbClr val="FFFF00"/>
                </a:highlight>
                <a:latin typeface="Arial" panose="020B0604020202020204" pitchFamily="34" charset="0"/>
              </a:rPr>
              <a:t>общий тренд:</a:t>
            </a:r>
            <a:endParaRPr lang="ru-RU" dirty="0">
              <a:highlight>
                <a:srgbClr val="FFFF00"/>
              </a:highlight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EA97233-4B97-4A8A-AD6C-6DBA2E84E6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b="0" i="0" u="none" strike="noStrike" baseline="0" dirty="0">
                <a:latin typeface="Arial" panose="020B0604020202020204" pitchFamily="34" charset="0"/>
              </a:rPr>
              <a:t>от административно-командной системы – </a:t>
            </a:r>
            <a:r>
              <a:rPr lang="ru-RU" sz="32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к психологии вовлеченности</a:t>
            </a:r>
            <a:endParaRPr lang="ru-RU" sz="32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418B4CE-0222-421C-A5D6-65BE6A39D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000" b="0" i="1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частный случай, пример тренда:</a:t>
            </a:r>
            <a:endParaRPr lang="ru-RU" dirty="0">
              <a:highlight>
                <a:srgbClr val="FFFF00"/>
              </a:highlight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8DBDFDC-021F-44B9-82B2-2C1C2084BF6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3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от </a:t>
            </a:r>
            <a:r>
              <a:rPr lang="ru-RU" sz="32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симуляционной</a:t>
            </a:r>
            <a:r>
              <a:rPr lang="ru-RU" sz="3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геймификации – </a:t>
            </a:r>
            <a:r>
              <a:rPr lang="ru-RU" sz="32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к игрофикации реальной трудовой деятельности</a:t>
            </a:r>
            <a:endParaRPr lang="ru-RU" sz="3200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E97DFA0-04AE-4484-84E3-3BBB655C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E98F1ED-4371-4176-BAF6-53D0A9A671E2}" type="datetime1">
              <a:rPr lang="ru-RU" smtClean="0"/>
              <a:t>05.11.2021</a:t>
            </a:fld>
            <a:endParaRPr lang="en-US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29C4DDAD-F1C9-44B5-9F09-C896A4C3C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24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6543E9D-0134-46B2-8899-92D2CF2F8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008502-60EC-4CB1-9CE0-82402654EF3E}" type="datetime1">
              <a:rPr lang="ru-RU" smtClean="0"/>
              <a:t>05.11.2021</a:t>
            </a:fld>
            <a:endParaRPr lang="en-US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48DE8F1-F0D0-4460-BAB3-91B4CE6A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5</a:t>
            </a:fld>
            <a:endParaRPr lang="en-US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C3A8F3C-EEF2-43DF-A9B2-878EB69842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145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DFAF1-699A-431C-9B46-2D6CC6EB4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Игрофикация – вовлечь в состояние потока, как в компьютерных играх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B6DBD8-1E7F-4A00-9EE1-E3473F969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0" i="0" u="none" strike="noStrike" baseline="0" dirty="0">
                <a:highlight>
                  <a:srgbClr val="FFFF00"/>
                </a:highlight>
                <a:latin typeface="Arial" panose="020B0604020202020204" pitchFamily="34" charset="0"/>
              </a:rPr>
              <a:t>Как работает игрофикация?</a:t>
            </a:r>
          </a:p>
          <a:p>
            <a:endParaRPr lang="ru-RU" sz="1800" dirty="0">
              <a:latin typeface="Arial" panose="020B0604020202020204" pitchFamily="34" charset="0"/>
            </a:endParaRPr>
          </a:p>
          <a:p>
            <a:r>
              <a:rPr lang="ru-RU" sz="1800" b="0" i="0" u="none" strike="noStrike" baseline="0" dirty="0">
                <a:latin typeface="Arial" panose="020B0604020202020204" pitchFamily="34" charset="0"/>
              </a:rPr>
              <a:t>Создаем игровой контекст, отражающий действия на работе </a:t>
            </a:r>
          </a:p>
          <a:p>
            <a:r>
              <a:rPr lang="ru-RU" sz="1800" b="0" i="0" u="none" strike="noStrike" baseline="0" dirty="0">
                <a:latin typeface="Arial" panose="020B0604020202020204" pitchFamily="34" charset="0"/>
              </a:rPr>
              <a:t>Часть сложного рабочего контекста становится доступна через метафоры игры</a:t>
            </a:r>
          </a:p>
          <a:p>
            <a:r>
              <a:rPr lang="ru-RU" sz="1800" b="0" i="0" u="none" strike="noStrike" baseline="0" dirty="0">
                <a:latin typeface="Arial" panose="020B0604020202020204" pitchFamily="34" charset="0"/>
              </a:rPr>
              <a:t>Включается эмоциональная составляющая </a:t>
            </a:r>
          </a:p>
          <a:p>
            <a:r>
              <a:rPr lang="ru-RU" sz="1800" b="0" i="0" u="none" strike="noStrike" baseline="0" dirty="0">
                <a:latin typeface="Arial" panose="020B0604020202020204" pitchFamily="34" charset="0"/>
              </a:rPr>
              <a:t>Игровой контекст может заменять скучные регламенты</a:t>
            </a:r>
          </a:p>
          <a:p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DF92D6-65AB-4660-8ABA-2C0FC4C5D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035153C-59C4-478F-A345-FF37863CA249}" type="datetime1">
              <a:rPr lang="ru-RU" smtClean="0"/>
              <a:t>05.11.2021</a:t>
            </a:fld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E1B4EF-E496-4B6F-A198-57D43369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92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351BC-7E3A-41F4-8E42-85E15E493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1583771"/>
          </a:xfrm>
        </p:spPr>
        <p:txBody>
          <a:bodyPr>
            <a:normAutofit/>
          </a:bodyPr>
          <a:lstStyle/>
          <a:p>
            <a:r>
              <a:rPr lang="ru-RU" sz="2700" b="0" i="1" u="none" strike="noStrike" baseline="0" dirty="0">
                <a:latin typeface="Arial" panose="020B0604020202020204" pitchFamily="34" charset="0"/>
              </a:rPr>
              <a:t>Как игровой контекст решает задачи?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5AF5C3-09D4-4DF6-A5E9-EF4DC721D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84783"/>
            <a:ext cx="10058400" cy="3128838"/>
          </a:xfrm>
        </p:spPr>
        <p:txBody>
          <a:bodyPr>
            <a:normAutofit fontScale="85000" lnSpcReduction="20000"/>
          </a:bodyPr>
          <a:lstStyle/>
          <a:p>
            <a:r>
              <a:rPr lang="ru-RU" sz="1800" b="0" i="0" u="none" strike="noStrike" baseline="0" dirty="0">
                <a:latin typeface="Arial" panose="020B0604020202020204" pitchFamily="34" charset="0"/>
              </a:rPr>
              <a:t>Мобилизовать на достижение цели – метафора борьбы или приключения</a:t>
            </a:r>
          </a:p>
          <a:p>
            <a:r>
              <a:rPr lang="ru-RU" sz="1800" b="0" i="0" u="none" strike="noStrike" baseline="0" dirty="0">
                <a:latin typeface="Arial" panose="020B0604020202020204" pitchFamily="34" charset="0"/>
              </a:rPr>
              <a:t>Превратить скучную, но необходимую часть работы в интересную – наглядная обратная связь, публичные достижения </a:t>
            </a:r>
          </a:p>
          <a:p>
            <a:r>
              <a:rPr lang="ru-RU" sz="1800" b="0" i="0" u="none" strike="noStrike" baseline="0" dirty="0">
                <a:latin typeface="Arial" panose="020B0604020202020204" pitchFamily="34" charset="0"/>
              </a:rPr>
              <a:t>Вовлечь в деятельность компании в целом – публичное пространство успехов </a:t>
            </a:r>
          </a:p>
          <a:p>
            <a:r>
              <a:rPr lang="ru-RU" sz="1800" b="0" i="0" u="none" strike="noStrike" baseline="0" dirty="0">
                <a:latin typeface="Arial" panose="020B0604020202020204" pitchFamily="34" charset="0"/>
              </a:rPr>
              <a:t>Изменить культуру компании – поощряем через игру новое поведение </a:t>
            </a:r>
          </a:p>
          <a:p>
            <a:r>
              <a:rPr lang="ru-RU" sz="1800" b="0" i="0" u="none" strike="noStrike" baseline="0" dirty="0">
                <a:latin typeface="Arial" panose="020B0604020202020204" pitchFamily="34" charset="0"/>
              </a:rPr>
              <a:t>Транслировать сложные многофакторные цели и помочь в них определиться – через многообразие награждаемых игровых действий</a:t>
            </a:r>
          </a:p>
          <a:p>
            <a:endParaRPr lang="ru-RU" sz="1800" dirty="0">
              <a:latin typeface="Arial" panose="020B0604020202020204" pitchFamily="34" charset="0"/>
            </a:endParaRPr>
          </a:p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ru-RU" sz="1800" b="1" i="1" u="none" strike="noStrike" baseline="0" dirty="0">
                <a:highlight>
                  <a:srgbClr val="FFFF00"/>
                </a:highlight>
                <a:latin typeface="Arial" panose="020B0604020202020204" pitchFamily="34" charset="0"/>
              </a:rPr>
              <a:t>Профит</a:t>
            </a:r>
            <a:r>
              <a:rPr lang="ru-RU" sz="1800" b="0" i="1" u="none" strike="noStrike" baseline="0" dirty="0">
                <a:highlight>
                  <a:srgbClr val="FFFF00"/>
                </a:highlight>
                <a:latin typeface="Arial" panose="020B0604020202020204" pitchFamily="34" charset="0"/>
              </a:rPr>
              <a:t>: работая, люди выигрывают, и это служит мотивацией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202FA9-7C05-4798-BAB7-02F4C0075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035153C-59C4-478F-A345-FF37863CA249}" type="datetime1">
              <a:rPr lang="ru-RU" smtClean="0"/>
              <a:t>05.11.2021</a:t>
            </a:fld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A812976-BFFB-4F91-8A48-1AC2338C4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72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3C283B3-1633-4016-8EA0-32BAFBAE6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008502-60EC-4CB1-9CE0-82402654EF3E}" type="datetime1">
              <a:rPr lang="ru-RU" smtClean="0"/>
              <a:t>05.11.2021</a:t>
            </a:fld>
            <a:endParaRPr lang="en-US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6C5B0EB-B411-4506-858A-3452F3D11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8</a:t>
            </a:fld>
            <a:endParaRPr lang="en-US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FB2D053-6715-40BF-956F-A87729BFE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344"/>
            <a:ext cx="12192000" cy="685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284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E7BB29-A836-41AC-955A-5DEBF9051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Эти и другие вопросы – по адресу: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9CA99B-6452-4A43-BEB4-4103488D1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Приглашаем Вас принять участие в опросе </a:t>
            </a:r>
            <a:endParaRPr lang="ru-RU" dirty="0"/>
          </a:p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Какое практическое направление психологии и психотерапии считаете важным реализовать Вы – по заказу корпоративного клиента (предприятия, организации, трудового коллектива)?</a:t>
            </a:r>
          </a:p>
          <a:p>
            <a:endParaRPr lang="ru-RU" sz="2000" dirty="0"/>
          </a:p>
          <a:p>
            <a:r>
              <a:rPr lang="ru-RU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Насколько важным Вы считаете развитие рынка корпоративных пси-услуг и пси-технологий в целом?</a:t>
            </a:r>
            <a:endParaRPr lang="ru-RU" sz="20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CC85F9-7FE4-48D6-9BEA-C01523474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4400" b="0" i="1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44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Psy4Biz.ru</a:t>
            </a:r>
            <a:endParaRPr lang="ru-RU" sz="4400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E0EB46-EFAB-4D94-A9C0-57D4D590E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E35CCF5-0E78-4D1A-8B5C-B1B3C40B4557}" type="datetime1">
              <a:rPr lang="ru-RU" smtClean="0"/>
              <a:t>05.11.2021</a:t>
            </a:fld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58AD45-62FA-4062-9683-0EC84E04A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40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989_TF78438558" id="{9E57F44F-DA93-4254-91DF-B1426C3EFFA1}" vid="{65451059-DDF1-4B5B-9523-2E5E6136842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{495B480A-97EA-42B4-AE7C-F65FDC27CB56}tf78438558_win32</Template>
  <TotalTime>29</TotalTime>
  <Words>479</Words>
  <Application>Microsoft Office PowerPoint</Application>
  <PresentationFormat>Широкоэкранный</PresentationFormat>
  <Paragraphs>60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Garamond</vt:lpstr>
      <vt:lpstr>СавонVTI</vt:lpstr>
      <vt:lpstr>От административно-командной системы   к психологии вовлеченности</vt:lpstr>
      <vt:lpstr> Пороки административно-командной системы в организации </vt:lpstr>
      <vt:lpstr>Вовлеченность – это больше чем мотивация</vt:lpstr>
      <vt:lpstr>ПРИМЕР</vt:lpstr>
      <vt:lpstr>Презентация PowerPoint</vt:lpstr>
      <vt:lpstr>Игрофикация – вовлечь в состояние потока, как в компьютерных играх</vt:lpstr>
      <vt:lpstr>Как игровой контекст решает задачи?</vt:lpstr>
      <vt:lpstr>Презентация PowerPoint</vt:lpstr>
      <vt:lpstr>Эти и другие вопросы – по адресу: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 административно-командной системы   к психологии вовлеченности</dc:title>
  <dc:creator>Rv</dc:creator>
  <cp:lastModifiedBy>Rv</cp:lastModifiedBy>
  <cp:revision>11</cp:revision>
  <dcterms:created xsi:type="dcterms:W3CDTF">2021-11-05T02:49:06Z</dcterms:created>
  <dcterms:modified xsi:type="dcterms:W3CDTF">2021-11-05T03:19:04Z</dcterms:modified>
</cp:coreProperties>
</file>